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2" r:id="rId3"/>
    <p:sldId id="263" r:id="rId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F0CCD36-6B3F-4FF0-AEA6-66BDD326E624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12.02.2024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0BF11AD-4351-416D-869A-EDFB4526C549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548680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anose="030F0702030302020204" pitchFamily="66" charset="0"/>
              </a:rPr>
              <a:t>Государственное задание на научные исследования 2024-2026 гг.</a:t>
            </a:r>
            <a:endParaRPr lang="ru-RU" sz="2800" i="1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672" y="1670699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Разработка новых имплантатов типа </a:t>
            </a:r>
            <a:r>
              <a:rPr lang="ru-RU" dirty="0" err="1"/>
              <a:t>PressFit</a:t>
            </a:r>
            <a:r>
              <a:rPr lang="ru-RU" dirty="0"/>
              <a:t>, обеспечивающих образование и активацию частиц костного матрикса для повышения приживаемости и надежности протезирования </a:t>
            </a:r>
          </a:p>
        </p:txBody>
      </p:sp>
      <p:pic>
        <p:nvPicPr>
          <p:cNvPr id="6" name="Picture 2" descr="http://old.ilizarov.ru/images/2019/kuznec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22264"/>
            <a:ext cx="1488645" cy="195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93436" y="2409363"/>
            <a:ext cx="2134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Научный руководитель </a:t>
            </a:r>
          </a:p>
          <a:p>
            <a:pPr algn="ctr"/>
            <a:r>
              <a:rPr lang="ru-RU" sz="1600" i="1" dirty="0" smtClean="0"/>
              <a:t>д.т.н., профессор </a:t>
            </a:r>
          </a:p>
          <a:p>
            <a:pPr algn="ctr"/>
            <a:r>
              <a:rPr lang="ru-RU" sz="1600" i="1" dirty="0" smtClean="0"/>
              <a:t>В.П. </a:t>
            </a:r>
            <a:r>
              <a:rPr lang="ru-RU" sz="1600" i="1" dirty="0"/>
              <a:t>К</a:t>
            </a:r>
            <a:r>
              <a:rPr lang="ru-RU" sz="1600" i="1" dirty="0" smtClean="0"/>
              <a:t>узнецов</a:t>
            </a:r>
            <a:endParaRPr lang="ru-RU" sz="16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1293" y="3789040"/>
            <a:ext cx="8473421" cy="0"/>
          </a:xfrm>
          <a:prstGeom prst="line">
            <a:avLst/>
          </a:prstGeom>
          <a:ln w="158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39552" y="422108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Разработка лекарственного препарата на основе аминокислот с разветвлёнными боковыми радикалами для стимуляции восстановления скелетных мышц после их травматического повреждения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74396" y="4898196"/>
            <a:ext cx="2134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Научный руководитель </a:t>
            </a:r>
          </a:p>
          <a:p>
            <a:pPr algn="ctr"/>
            <a:r>
              <a:rPr lang="ru-RU" sz="1600" i="1" dirty="0" smtClean="0"/>
              <a:t>д.б.н., доцент М.В. </a:t>
            </a:r>
            <a:r>
              <a:rPr lang="ru-RU" sz="1600" i="1" dirty="0"/>
              <a:t>С</a:t>
            </a:r>
            <a:r>
              <a:rPr lang="ru-RU" sz="1600" i="1" dirty="0" smtClean="0"/>
              <a:t>тогов</a:t>
            </a:r>
            <a:endParaRPr lang="ru-RU" sz="1600" i="1" dirty="0"/>
          </a:p>
        </p:txBody>
      </p:sp>
      <p:pic>
        <p:nvPicPr>
          <p:cNvPr id="2050" name="Picture 2" descr="https://www.ilizarov.ru/uploads/pages/images/laboratory/biohim/stog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365104"/>
            <a:ext cx="1252927" cy="18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81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7711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Разработка временных биорезорбируемых антибактериальных носителей для замещения </a:t>
            </a:r>
            <a:r>
              <a:rPr lang="ru-RU" dirty="0" err="1"/>
              <a:t>постостеомиелитических</a:t>
            </a:r>
            <a:r>
              <a:rPr lang="ru-RU" dirty="0"/>
              <a:t> дефектов костей нижних конечностей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052736"/>
            <a:ext cx="2134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Научный руководитель </a:t>
            </a:r>
          </a:p>
          <a:p>
            <a:pPr algn="ctr"/>
            <a:r>
              <a:rPr lang="ru-RU" sz="1600" i="1" dirty="0" smtClean="0"/>
              <a:t>к.м.н. </a:t>
            </a:r>
          </a:p>
          <a:p>
            <a:pPr algn="ctr"/>
            <a:r>
              <a:rPr lang="ru-RU" sz="1600" i="1" dirty="0" smtClean="0"/>
              <a:t>А.С. </a:t>
            </a:r>
            <a:r>
              <a:rPr lang="ru-RU" sz="1600" i="1" dirty="0" err="1" smtClean="0"/>
              <a:t>Судницын</a:t>
            </a:r>
            <a:endParaRPr lang="ru-RU" sz="1600" i="1" dirty="0"/>
          </a:p>
        </p:txBody>
      </p:sp>
      <p:pic>
        <p:nvPicPr>
          <p:cNvPr id="3074" name="Picture 2" descr="https://www.ilizarov.ru/uploads/pages/images/department/gtoo-2/sudnic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3800"/>
            <a:ext cx="136657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67544" y="2852936"/>
            <a:ext cx="8473421" cy="0"/>
          </a:xfrm>
          <a:prstGeom prst="line">
            <a:avLst/>
          </a:prstGeom>
          <a:ln w="15875"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67544" y="38610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Разработка </a:t>
            </a:r>
            <a:r>
              <a:rPr lang="ru-RU" dirty="0" err="1"/>
              <a:t>биодеградируемого</a:t>
            </a:r>
            <a:r>
              <a:rPr lang="ru-RU" dirty="0"/>
              <a:t> костного винта для детской травматологии и ортопедии и инструментария для его установки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99030" y="4365104"/>
            <a:ext cx="2134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Научный руководитель </a:t>
            </a:r>
          </a:p>
          <a:p>
            <a:pPr algn="ctr"/>
            <a:r>
              <a:rPr lang="ru-RU" sz="1600" i="1" dirty="0" smtClean="0"/>
              <a:t>к.м.н. </a:t>
            </a:r>
          </a:p>
          <a:p>
            <a:pPr algn="ctr"/>
            <a:r>
              <a:rPr lang="ru-RU" sz="1600" i="1" dirty="0" smtClean="0"/>
              <a:t>А.А. Коробейников</a:t>
            </a:r>
            <a:endParaRPr lang="ru-RU" sz="1600" i="1" dirty="0"/>
          </a:p>
        </p:txBody>
      </p:sp>
      <p:pic>
        <p:nvPicPr>
          <p:cNvPr id="3076" name="Picture 4" descr="http://www.ilizarov.ru/uploads/pages/images/department/too-2/korobeiniko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152378"/>
            <a:ext cx="1616968" cy="24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2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4032" y="91953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Разработка </a:t>
            </a:r>
            <a:r>
              <a:rPr lang="ru-RU" dirty="0" err="1"/>
              <a:t>трансфизарного</a:t>
            </a:r>
            <a:r>
              <a:rPr lang="ru-RU" dirty="0"/>
              <a:t> интрамедуллярного ригидного стержня для реконструктивной хирургии конечностей и инструментария для его установки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16032" y="1119590"/>
            <a:ext cx="2134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/>
              <a:t>Научный руководитель </a:t>
            </a:r>
          </a:p>
          <a:p>
            <a:pPr algn="ctr"/>
            <a:r>
              <a:rPr lang="ru-RU" sz="1600" i="1" dirty="0" smtClean="0"/>
              <a:t>к.м.н. </a:t>
            </a:r>
          </a:p>
          <a:p>
            <a:pPr algn="ctr"/>
            <a:r>
              <a:rPr lang="ru-RU" sz="1600" i="1" dirty="0" smtClean="0"/>
              <a:t>С.С. </a:t>
            </a:r>
            <a:r>
              <a:rPr lang="ru-RU" sz="1600" i="1" dirty="0" err="1" smtClean="0"/>
              <a:t>Леончук</a:t>
            </a:r>
            <a:endParaRPr lang="ru-RU" sz="1600" i="1" dirty="0"/>
          </a:p>
        </p:txBody>
      </p:sp>
      <p:pic>
        <p:nvPicPr>
          <p:cNvPr id="4098" name="Picture 2" descr="https://www.ilizarov.ru/uploads/pages/images/department/clinic-neuroorthopedia/leonchu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890" y="332656"/>
            <a:ext cx="173283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27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123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user</cp:lastModifiedBy>
  <cp:revision>45</cp:revision>
  <dcterms:created xsi:type="dcterms:W3CDTF">2022-03-18T04:46:17Z</dcterms:created>
  <dcterms:modified xsi:type="dcterms:W3CDTF">2024-02-12T07:47:43Z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